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Old Standard TT"/>
      <p:regular r:id="rId16"/>
      <p:bold r:id="rId17"/>
      <p: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OldStandardTT-bold.fntdata"/><Relationship Id="rId16" Type="http://schemas.openxmlformats.org/officeDocument/2006/relationships/font" Target="fonts/OldStandardT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OldStandardT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8954bc_0_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8954b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6f8954bc_0_16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6f8954bc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8954bc_0_8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8954b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5ea9095054_3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5ea9095054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6f8954bc_0_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6f8954b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6f8954bc_0_9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6f8954bc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ea9095054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ea9095054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6f8954bc_0_9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6f8954b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6f8954bc_0_1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c6f8954bc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6f8954bc_0_1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6f8954bc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gif"/><Relationship Id="rId4" Type="http://schemas.openxmlformats.org/officeDocument/2006/relationships/hyperlink" Target="http://www.youtube.com/watch?v=UZHTNBMAfAA" TargetMode="External"/><Relationship Id="rId5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451625"/>
            <a:ext cx="4255500" cy="247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 project: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Rainbow RL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Society for AI and DL, BITS Goa.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>
            <p:ph idx="4294967295" type="title"/>
          </p:nvPr>
        </p:nvSpPr>
        <p:spPr>
          <a:xfrm>
            <a:off x="311700" y="546000"/>
            <a:ext cx="8520600" cy="10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http://saidl.in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5" name="Google Shape;165;p22"/>
          <p:cNvSpPr txBox="1"/>
          <p:nvPr>
            <p:ph idx="4294967295" type="body"/>
          </p:nvPr>
        </p:nvSpPr>
        <p:spPr>
          <a:xfrm>
            <a:off x="311700" y="1740096"/>
            <a:ext cx="8520600" cy="5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See you soon!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2627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Advancements in Deep RL </a:t>
            </a:r>
            <a:endParaRPr/>
          </a:p>
        </p:txBody>
      </p:sp>
      <p:grpSp>
        <p:nvGrpSpPr>
          <p:cNvPr id="71" name="Google Shape;71;p15"/>
          <p:cNvGrpSpPr/>
          <p:nvPr/>
        </p:nvGrpSpPr>
        <p:grpSpPr>
          <a:xfrm>
            <a:off x="369350" y="2864883"/>
            <a:ext cx="129000" cy="770742"/>
            <a:chOff x="369350" y="2864883"/>
            <a:chExt cx="129000" cy="770742"/>
          </a:xfrm>
        </p:grpSpPr>
        <p:sp>
          <p:nvSpPr>
            <p:cNvPr id="72" name="Google Shape;72;p15"/>
            <p:cNvSpPr/>
            <p:nvPr/>
          </p:nvSpPr>
          <p:spPr>
            <a:xfrm>
              <a:off x="369350" y="2864883"/>
              <a:ext cx="129000" cy="12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3" name="Google Shape;73;p15"/>
            <p:cNvCxnSpPr/>
            <p:nvPr/>
          </p:nvCxnSpPr>
          <p:spPr>
            <a:xfrm>
              <a:off x="433850" y="2991525"/>
              <a:ext cx="0" cy="6441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sp>
        <p:nvSpPr>
          <p:cNvPr id="74" name="Google Shape;74;p15"/>
          <p:cNvSpPr txBox="1"/>
          <p:nvPr>
            <p:ph idx="4294967295" type="body"/>
          </p:nvPr>
        </p:nvSpPr>
        <p:spPr>
          <a:xfrm>
            <a:off x="5903400" y="3968500"/>
            <a:ext cx="1831500" cy="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Pancake Flipper</a:t>
            </a:r>
            <a:endParaRPr sz="1200"/>
          </a:p>
        </p:txBody>
      </p:sp>
      <p:grpSp>
        <p:nvGrpSpPr>
          <p:cNvPr id="75" name="Google Shape;75;p15"/>
          <p:cNvGrpSpPr/>
          <p:nvPr/>
        </p:nvGrpSpPr>
        <p:grpSpPr>
          <a:xfrm>
            <a:off x="1553050" y="1736575"/>
            <a:ext cx="129000" cy="1254971"/>
            <a:chOff x="1553050" y="1736575"/>
            <a:chExt cx="129000" cy="1254971"/>
          </a:xfrm>
        </p:grpSpPr>
        <p:sp>
          <p:nvSpPr>
            <p:cNvPr id="76" name="Google Shape;76;p15"/>
            <p:cNvSpPr/>
            <p:nvPr/>
          </p:nvSpPr>
          <p:spPr>
            <a:xfrm>
              <a:off x="1553050" y="2862546"/>
              <a:ext cx="129000" cy="12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7" name="Google Shape;77;p15"/>
            <p:cNvCxnSpPr/>
            <p:nvPr/>
          </p:nvCxnSpPr>
          <p:spPr>
            <a:xfrm rot="10800000">
              <a:off x="1614125" y="1736575"/>
              <a:ext cx="0" cy="1128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78" name="Google Shape;78;p15"/>
          <p:cNvGrpSpPr/>
          <p:nvPr/>
        </p:nvGrpSpPr>
        <p:grpSpPr>
          <a:xfrm>
            <a:off x="3484800" y="2862533"/>
            <a:ext cx="129000" cy="773079"/>
            <a:chOff x="3484800" y="2862533"/>
            <a:chExt cx="129000" cy="773079"/>
          </a:xfrm>
        </p:grpSpPr>
        <p:sp>
          <p:nvSpPr>
            <p:cNvPr id="79" name="Google Shape;79;p15"/>
            <p:cNvSpPr/>
            <p:nvPr/>
          </p:nvSpPr>
          <p:spPr>
            <a:xfrm>
              <a:off x="3484800" y="2862533"/>
              <a:ext cx="129000" cy="12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0" name="Google Shape;80;p15"/>
            <p:cNvCxnSpPr/>
            <p:nvPr/>
          </p:nvCxnSpPr>
          <p:spPr>
            <a:xfrm>
              <a:off x="3546200" y="2991513"/>
              <a:ext cx="0" cy="6441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81" name="Google Shape;81;p15"/>
          <p:cNvGrpSpPr/>
          <p:nvPr/>
        </p:nvGrpSpPr>
        <p:grpSpPr>
          <a:xfrm>
            <a:off x="5144075" y="1736575"/>
            <a:ext cx="129000" cy="1257296"/>
            <a:chOff x="5144075" y="1736575"/>
            <a:chExt cx="129000" cy="1257296"/>
          </a:xfrm>
        </p:grpSpPr>
        <p:sp>
          <p:nvSpPr>
            <p:cNvPr id="82" name="Google Shape;82;p15"/>
            <p:cNvSpPr/>
            <p:nvPr/>
          </p:nvSpPr>
          <p:spPr>
            <a:xfrm>
              <a:off x="5144075" y="2864871"/>
              <a:ext cx="129000" cy="12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3" name="Google Shape;83;p15"/>
            <p:cNvCxnSpPr/>
            <p:nvPr/>
          </p:nvCxnSpPr>
          <p:spPr>
            <a:xfrm rot="10800000">
              <a:off x="5208575" y="1736575"/>
              <a:ext cx="0" cy="1128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84" name="Google Shape;84;p15"/>
          <p:cNvGrpSpPr/>
          <p:nvPr/>
        </p:nvGrpSpPr>
        <p:grpSpPr>
          <a:xfrm>
            <a:off x="6657900" y="2864871"/>
            <a:ext cx="129000" cy="770742"/>
            <a:chOff x="6657900" y="2864871"/>
            <a:chExt cx="129000" cy="770742"/>
          </a:xfrm>
        </p:grpSpPr>
        <p:sp>
          <p:nvSpPr>
            <p:cNvPr id="85" name="Google Shape;85;p15"/>
            <p:cNvSpPr/>
            <p:nvPr/>
          </p:nvSpPr>
          <p:spPr>
            <a:xfrm>
              <a:off x="6657900" y="2864871"/>
              <a:ext cx="129000" cy="12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6" name="Google Shape;86;p15"/>
            <p:cNvCxnSpPr/>
            <p:nvPr/>
          </p:nvCxnSpPr>
          <p:spPr>
            <a:xfrm>
              <a:off x="6722400" y="2991513"/>
              <a:ext cx="0" cy="6441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pic>
        <p:nvPicPr>
          <p:cNvPr id="87" name="Google Shape;87;p15"/>
          <p:cNvPicPr preferRelativeResize="0"/>
          <p:nvPr/>
        </p:nvPicPr>
        <p:blipFill/>
        <p:spPr>
          <a:xfrm>
            <a:off x="4210232" y="6031533"/>
            <a:ext cx="3048000" cy="400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rrain-Adaptive Locomotion Skills Using Deep Reinforcement Learning (SIGGRAPH 2016) GIF" id="88" name="Google Shape;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050" y="2125551"/>
            <a:ext cx="4084825" cy="163393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/>
        </p:nvSpPr>
        <p:spPr>
          <a:xfrm>
            <a:off x="484375" y="1088525"/>
            <a:ext cx="77508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ld Standard TT"/>
                <a:ea typeface="Old Standard TT"/>
                <a:cs typeface="Old Standard TT"/>
                <a:sym typeface="Old Standard TT"/>
              </a:rPr>
              <a:t>Games</a:t>
            </a:r>
            <a:r>
              <a:rPr b="1" lang="en">
                <a:solidFill>
                  <a:srgbClr val="5B0F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and </a:t>
            </a:r>
            <a:r>
              <a:rPr b="1" lang="en">
                <a:latin typeface="Old Standard TT"/>
                <a:ea typeface="Old Standard TT"/>
                <a:cs typeface="Old Standard TT"/>
                <a:sym typeface="Old Standard TT"/>
              </a:rPr>
              <a:t>Robotics 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have been the two most widely researched domains in DRL initially, due to the fact that RL is primarily based on mapping human experiences.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descr="Image result for reinforcement learning pancake flipper gif" id="90" name="Google Shape;9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9825" y="2164550"/>
            <a:ext cx="2406000" cy="169910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/>
          <p:nvPr>
            <p:ph idx="4294967295" type="body"/>
          </p:nvPr>
        </p:nvSpPr>
        <p:spPr>
          <a:xfrm>
            <a:off x="1379175" y="3968500"/>
            <a:ext cx="1831500" cy="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Locomotion in a terrain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type="title"/>
          </p:nvPr>
        </p:nvSpPr>
        <p:spPr>
          <a:xfrm>
            <a:off x="311700" y="2627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Advancements in Deep RL </a:t>
            </a:r>
            <a:endParaRPr/>
          </a:p>
        </p:txBody>
      </p:sp>
      <p:grpSp>
        <p:nvGrpSpPr>
          <p:cNvPr id="97" name="Google Shape;97;p16"/>
          <p:cNvGrpSpPr/>
          <p:nvPr/>
        </p:nvGrpSpPr>
        <p:grpSpPr>
          <a:xfrm>
            <a:off x="369350" y="2864883"/>
            <a:ext cx="129000" cy="770742"/>
            <a:chOff x="369350" y="2864883"/>
            <a:chExt cx="129000" cy="770742"/>
          </a:xfrm>
        </p:grpSpPr>
        <p:sp>
          <p:nvSpPr>
            <p:cNvPr id="98" name="Google Shape;98;p16"/>
            <p:cNvSpPr/>
            <p:nvPr/>
          </p:nvSpPr>
          <p:spPr>
            <a:xfrm>
              <a:off x="369350" y="2864883"/>
              <a:ext cx="129000" cy="12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9" name="Google Shape;99;p16"/>
            <p:cNvCxnSpPr/>
            <p:nvPr/>
          </p:nvCxnSpPr>
          <p:spPr>
            <a:xfrm>
              <a:off x="433850" y="2991525"/>
              <a:ext cx="0" cy="6441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sp>
        <p:nvSpPr>
          <p:cNvPr id="100" name="Google Shape;100;p16"/>
          <p:cNvSpPr txBox="1"/>
          <p:nvPr>
            <p:ph idx="4294967295" type="body"/>
          </p:nvPr>
        </p:nvSpPr>
        <p:spPr>
          <a:xfrm>
            <a:off x="1213413" y="4245900"/>
            <a:ext cx="1831500" cy="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DeepMind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Atari Breakout </a:t>
            </a:r>
            <a:endParaRPr sz="1000"/>
          </a:p>
        </p:txBody>
      </p:sp>
      <p:grpSp>
        <p:nvGrpSpPr>
          <p:cNvPr id="101" name="Google Shape;101;p16"/>
          <p:cNvGrpSpPr/>
          <p:nvPr/>
        </p:nvGrpSpPr>
        <p:grpSpPr>
          <a:xfrm>
            <a:off x="1553050" y="1736575"/>
            <a:ext cx="129000" cy="1254971"/>
            <a:chOff x="1553050" y="1736575"/>
            <a:chExt cx="129000" cy="1254971"/>
          </a:xfrm>
        </p:grpSpPr>
        <p:sp>
          <p:nvSpPr>
            <p:cNvPr id="102" name="Google Shape;102;p16"/>
            <p:cNvSpPr/>
            <p:nvPr/>
          </p:nvSpPr>
          <p:spPr>
            <a:xfrm>
              <a:off x="1553050" y="2862546"/>
              <a:ext cx="129000" cy="12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3" name="Google Shape;103;p16"/>
            <p:cNvCxnSpPr/>
            <p:nvPr/>
          </p:nvCxnSpPr>
          <p:spPr>
            <a:xfrm rot="10800000">
              <a:off x="1614125" y="1736575"/>
              <a:ext cx="0" cy="1128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104" name="Google Shape;104;p16"/>
          <p:cNvGrpSpPr/>
          <p:nvPr/>
        </p:nvGrpSpPr>
        <p:grpSpPr>
          <a:xfrm>
            <a:off x="3484800" y="2862533"/>
            <a:ext cx="129000" cy="773079"/>
            <a:chOff x="3484800" y="2862533"/>
            <a:chExt cx="129000" cy="773079"/>
          </a:xfrm>
        </p:grpSpPr>
        <p:sp>
          <p:nvSpPr>
            <p:cNvPr id="105" name="Google Shape;105;p16"/>
            <p:cNvSpPr/>
            <p:nvPr/>
          </p:nvSpPr>
          <p:spPr>
            <a:xfrm>
              <a:off x="3484800" y="2862533"/>
              <a:ext cx="129000" cy="12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6" name="Google Shape;106;p16"/>
            <p:cNvCxnSpPr/>
            <p:nvPr/>
          </p:nvCxnSpPr>
          <p:spPr>
            <a:xfrm>
              <a:off x="3546200" y="2991513"/>
              <a:ext cx="0" cy="6441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sp>
        <p:nvSpPr>
          <p:cNvPr id="107" name="Google Shape;107;p16"/>
          <p:cNvSpPr txBox="1"/>
          <p:nvPr>
            <p:ph idx="4294967295" type="body"/>
          </p:nvPr>
        </p:nvSpPr>
        <p:spPr>
          <a:xfrm>
            <a:off x="5397675" y="4290425"/>
            <a:ext cx="2174400" cy="12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Open AI Five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Dota 2</a:t>
            </a:r>
            <a:endParaRPr sz="1100"/>
          </a:p>
        </p:txBody>
      </p:sp>
      <p:grpSp>
        <p:nvGrpSpPr>
          <p:cNvPr id="108" name="Google Shape;108;p16"/>
          <p:cNvGrpSpPr/>
          <p:nvPr/>
        </p:nvGrpSpPr>
        <p:grpSpPr>
          <a:xfrm>
            <a:off x="5144075" y="1736575"/>
            <a:ext cx="129000" cy="1257296"/>
            <a:chOff x="5144075" y="1736575"/>
            <a:chExt cx="129000" cy="1257296"/>
          </a:xfrm>
        </p:grpSpPr>
        <p:sp>
          <p:nvSpPr>
            <p:cNvPr id="109" name="Google Shape;109;p16"/>
            <p:cNvSpPr/>
            <p:nvPr/>
          </p:nvSpPr>
          <p:spPr>
            <a:xfrm>
              <a:off x="5144075" y="2864871"/>
              <a:ext cx="129000" cy="12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0" name="Google Shape;110;p16"/>
            <p:cNvCxnSpPr/>
            <p:nvPr/>
          </p:nvCxnSpPr>
          <p:spPr>
            <a:xfrm rot="10800000">
              <a:off x="5208575" y="1736575"/>
              <a:ext cx="0" cy="1128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111" name="Google Shape;111;p16"/>
          <p:cNvGrpSpPr/>
          <p:nvPr/>
        </p:nvGrpSpPr>
        <p:grpSpPr>
          <a:xfrm>
            <a:off x="6657900" y="2864871"/>
            <a:ext cx="129000" cy="770742"/>
            <a:chOff x="6657900" y="2864871"/>
            <a:chExt cx="129000" cy="770742"/>
          </a:xfrm>
        </p:grpSpPr>
        <p:sp>
          <p:nvSpPr>
            <p:cNvPr id="112" name="Google Shape;112;p16"/>
            <p:cNvSpPr/>
            <p:nvPr/>
          </p:nvSpPr>
          <p:spPr>
            <a:xfrm>
              <a:off x="6657900" y="2864871"/>
              <a:ext cx="129000" cy="12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3" name="Google Shape;113;p16"/>
            <p:cNvCxnSpPr/>
            <p:nvPr/>
          </p:nvCxnSpPr>
          <p:spPr>
            <a:xfrm>
              <a:off x="6722400" y="2991513"/>
              <a:ext cx="0" cy="6441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pic>
        <p:nvPicPr>
          <p:cNvPr id="114" name="Google Shape;114;p16"/>
          <p:cNvPicPr preferRelativeResize="0"/>
          <p:nvPr/>
        </p:nvPicPr>
        <p:blipFill/>
        <p:spPr>
          <a:xfrm>
            <a:off x="2964975" y="2523000"/>
            <a:ext cx="3048000" cy="400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DeepMind's Deep Q-learning playing Atari Breakout deep learning, q learning, deep q learning, breakout, deepmind, deepmind atari, google deepmind, deepmind google, deepmind artificial intelligence, deepmind ai, google deepminds deep qlearning playing atari breakout, google deepmind atari, deep neural network, what is deep q learning, deep reinforcement learning, atari ai, superhuman atari, ai plays atari, ai plays breakout, two minute papers, deep q-learning, atari breakout, deepmind breakout, ai, ai games, ai plays game GIF" id="115" name="Google Shape;1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049" y="1013411"/>
            <a:ext cx="2622225" cy="317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amfighting, value prediction, searching the forest, ganking, and more — an overview of some of the behaviors that OpenAI Five has learned from 180 years worth of gameplay against itself every single day.&#10;&#10;See our blog post for more details: https://blog.openai.com/openai-five." id="116" name="Google Shape;116;p16" title="OpenAI Five: Dota Gameplay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993678"/>
            <a:ext cx="4336331" cy="325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“Rainbow” RL</a:t>
            </a:r>
            <a:endParaRPr/>
          </a:p>
        </p:txBody>
      </p:sp>
      <p:sp>
        <p:nvSpPr>
          <p:cNvPr id="122" name="Google Shape;122;p17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Combining the most popular improvements in RL algos over the years</a:t>
            </a:r>
            <a:endParaRPr sz="1500"/>
          </a:p>
        </p:txBody>
      </p:sp>
      <p:sp>
        <p:nvSpPr>
          <p:cNvPr id="123" name="Google Shape;123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" sz="2400"/>
              <a:t>The Hotel Name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400"/>
              <a:t>123 Address St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400"/>
              <a:t>Anytown, ST 12345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Reception immediately following the ceremony</a:t>
            </a:r>
            <a:endParaRPr sz="1400"/>
          </a:p>
        </p:txBody>
      </p:sp>
      <p:pic>
        <p:nvPicPr>
          <p:cNvPr id="124" name="Google Shape;124;p17"/>
          <p:cNvPicPr preferRelativeResize="0"/>
          <p:nvPr/>
        </p:nvPicPr>
        <p:blipFill rotWithShape="1">
          <a:blip r:embed="rId3">
            <a:alphaModFix/>
          </a:blip>
          <a:srcRect b="4108" l="37018" r="12539" t="18234"/>
          <a:stretch/>
        </p:blipFill>
        <p:spPr>
          <a:xfrm>
            <a:off x="5040225" y="724195"/>
            <a:ext cx="3837000" cy="3322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this project not cover?</a:t>
            </a:r>
            <a:endParaRPr/>
          </a:p>
        </p:txBody>
      </p:sp>
      <p:sp>
        <p:nvSpPr>
          <p:cNvPr id="130" name="Google Shape;130;p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DQNs are majorly </a:t>
            </a:r>
            <a:r>
              <a:rPr b="1" lang="en" sz="1400"/>
              <a:t>value based</a:t>
            </a:r>
            <a:r>
              <a:rPr lang="en" sz="1400"/>
              <a:t> approaches which include both model-based and model-free methods.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As opposed to that, </a:t>
            </a:r>
            <a:r>
              <a:rPr b="1" lang="en" sz="1400"/>
              <a:t>policy gradient based </a:t>
            </a:r>
            <a:r>
              <a:rPr lang="en" sz="1400"/>
              <a:t>approaches are also quite popular and have been used in OpenAI 5 and continuous control.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We will not focus on policy gradient approaches.</a:t>
            </a:r>
            <a:endParaRPr sz="1400"/>
          </a:p>
        </p:txBody>
      </p:sp>
      <p:cxnSp>
        <p:nvCxnSpPr>
          <p:cNvPr id="131" name="Google Shape;131;p18"/>
          <p:cNvCxnSpPr/>
          <p:nvPr/>
        </p:nvCxnSpPr>
        <p:spPr>
          <a:xfrm>
            <a:off x="4227700" y="12550"/>
            <a:ext cx="0" cy="515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2" name="Google Shape;13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775" y="1161850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/>
          <p:nvPr/>
        </p:nvSpPr>
        <p:spPr>
          <a:xfrm>
            <a:off x="4880050" y="250900"/>
            <a:ext cx="3362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Library implementations available: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●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Google Dopamine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4880050" y="4265350"/>
            <a:ext cx="34248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●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OpenAI baselines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(also check stable baselines)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&lt;Roadmap&gt;</a:t>
            </a:r>
            <a:endParaRPr/>
          </a:p>
        </p:txBody>
      </p:sp>
      <p:cxnSp>
        <p:nvCxnSpPr>
          <p:cNvPr id="140" name="Google Shape;140;p19"/>
          <p:cNvCxnSpPr/>
          <p:nvPr/>
        </p:nvCxnSpPr>
        <p:spPr>
          <a:xfrm>
            <a:off x="4364550" y="1242375"/>
            <a:ext cx="4149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41" name="Google Shape;141;p19"/>
          <p:cNvGrpSpPr/>
          <p:nvPr/>
        </p:nvGrpSpPr>
        <p:grpSpPr>
          <a:xfrm>
            <a:off x="437832" y="1568583"/>
            <a:ext cx="8318718" cy="3086700"/>
            <a:chOff x="437825" y="1568589"/>
            <a:chExt cx="2685450" cy="3086700"/>
          </a:xfrm>
        </p:grpSpPr>
        <p:sp>
          <p:nvSpPr>
            <p:cNvPr id="142" name="Google Shape;142;p19"/>
            <p:cNvSpPr/>
            <p:nvPr/>
          </p:nvSpPr>
          <p:spPr>
            <a:xfrm>
              <a:off x="440075" y="1568589"/>
              <a:ext cx="2683200" cy="3086700"/>
            </a:xfrm>
            <a:prstGeom prst="rect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9"/>
            <p:cNvSpPr txBox="1"/>
            <p:nvPr/>
          </p:nvSpPr>
          <p:spPr>
            <a:xfrm>
              <a:off x="437825" y="1568589"/>
              <a:ext cx="2683200" cy="411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" name="Google Shape;144;p19"/>
          <p:cNvSpPr txBox="1"/>
          <p:nvPr>
            <p:ph idx="4294967295" type="body"/>
          </p:nvPr>
        </p:nvSpPr>
        <p:spPr>
          <a:xfrm>
            <a:off x="681922" y="1562875"/>
            <a:ext cx="7695600" cy="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How we’ll go about doing things …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5" name="Google Shape;145;p19"/>
          <p:cNvSpPr txBox="1"/>
          <p:nvPr>
            <p:ph idx="4294967295" type="body"/>
          </p:nvPr>
        </p:nvSpPr>
        <p:spPr>
          <a:xfrm>
            <a:off x="686175" y="2091274"/>
            <a:ext cx="7727100" cy="25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Learning to use Rainbow as black box </a:t>
            </a:r>
            <a:endParaRPr b="1" sz="14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/>
              <a:t>It’s very important to be able to reproduce results from other researcher’s code in order to build up on it. You should also try to build an intuition towards hyperparameter tuning.</a:t>
            </a:r>
            <a:endParaRPr sz="14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400"/>
              <a:t>Implementing DQN from scratch</a:t>
            </a:r>
            <a:endParaRPr b="1" sz="14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/>
              <a:t>Code DQN in  scalable, modular and object oriented way. Compare performance with benchmarks.</a:t>
            </a:r>
            <a:endParaRPr sz="14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400"/>
              <a:t>Understanding and implementing each of the variants one by one</a:t>
            </a:r>
            <a:endParaRPr b="1" sz="14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400"/>
              <a:t>Figure out the motivation behind each of 6 variants, implement a variant in groups and compare.</a:t>
            </a:r>
            <a:endParaRPr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Prerequisites</a:t>
            </a:r>
            <a:endParaRPr/>
          </a:p>
        </p:txBody>
      </p:sp>
      <p:sp>
        <p:nvSpPr>
          <p:cNvPr id="151" name="Google Shape;151;p2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Comfortable with Python and can learn from reading other people’s code.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Experience with neural networks is a big plus!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Deeply motivated as reading RL papers could be tedious at first sight.</a:t>
            </a:r>
            <a:endParaRPr sz="2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/>
          <p:nvPr/>
        </p:nvSpPr>
        <p:spPr>
          <a:xfrm>
            <a:off x="0" y="0"/>
            <a:ext cx="9161100" cy="12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1"/>
          <p:cNvSpPr txBox="1"/>
          <p:nvPr>
            <p:ph idx="4294967295"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Mentors for the project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8" name="Google Shape;158;p21"/>
          <p:cNvSpPr txBox="1"/>
          <p:nvPr/>
        </p:nvSpPr>
        <p:spPr>
          <a:xfrm>
            <a:off x="664900" y="1667675"/>
            <a:ext cx="4466100" cy="16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ld Standard TT"/>
              <a:buChar char="●"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Sharad Chitlangia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ld Standard TT"/>
              <a:buChar char="●"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Rijul Ganguly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ld Standard TT"/>
              <a:buChar char="●"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Sauradeep Chakraborty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ld Standard TT"/>
              <a:buChar char="●"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Pranav Mahajan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ld Standard TT"/>
              <a:buChar char="●"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Ajay Subramaniam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639800" y="3437375"/>
            <a:ext cx="7865700" cy="14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Learning resources: 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●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Deep RL nanodegree (DC nick: bhishma_pitamah)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●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Sutton and Barto book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●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David Silver lectures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